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nva Sans" panose="020B0604020202020204" charset="0"/>
      <p:regular r:id="rId24"/>
    </p:embeddedFont>
    <p:embeddedFont>
      <p:font typeface="Canva Sa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5" autoAdjust="0"/>
  </p:normalViewPr>
  <p:slideViewPr>
    <p:cSldViewPr>
      <p:cViewPr varScale="1">
        <p:scale>
          <a:sx n="54" d="100"/>
          <a:sy n="54" d="100"/>
        </p:scale>
        <p:origin x="114" y="5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terstellar 4K HDR IMAX _ Into The Black Hole - Gargantua 1_2">
            <a:hlinkClick r:id="" action="ppaction://media"/>
            <a:extLst>
              <a:ext uri="{FF2B5EF4-FFF2-40B4-BE49-F238E27FC236}">
                <a16:creationId xmlns:a16="http://schemas.microsoft.com/office/drawing/2014/main" id="{2C152BEF-F818-46DD-8627-06BFDDB53C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5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8771" b="-8771"/>
            </a:stretch>
          </a:blipFill>
        </p:spPr>
      </p:sp>
      <p:sp>
        <p:nvSpPr>
          <p:cNvPr id="4" name="TextBox 4"/>
          <p:cNvSpPr txBox="1"/>
          <p:nvPr/>
        </p:nvSpPr>
        <p:spPr>
          <a:xfrm>
            <a:off x="4499595" y="895350"/>
            <a:ext cx="9288810" cy="1160768"/>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Detecting Black Holes</a:t>
            </a:r>
          </a:p>
        </p:txBody>
      </p:sp>
      <p:sp>
        <p:nvSpPr>
          <p:cNvPr id="5" name="TextBox 5"/>
          <p:cNvSpPr txBox="1"/>
          <p:nvPr/>
        </p:nvSpPr>
        <p:spPr>
          <a:xfrm>
            <a:off x="1260440" y="2591750"/>
            <a:ext cx="8932730" cy="791976"/>
          </a:xfrm>
          <a:prstGeom prst="rect">
            <a:avLst/>
          </a:prstGeom>
        </p:spPr>
        <p:txBody>
          <a:bodyPr lIns="0" tIns="0" rIns="0" bIns="0" rtlCol="0" anchor="t">
            <a:spAutoFit/>
          </a:bodyPr>
          <a:lstStyle/>
          <a:p>
            <a:pPr algn="ctr">
              <a:lnSpc>
                <a:spcPts val="6406"/>
              </a:lnSpc>
            </a:pPr>
            <a:r>
              <a:rPr lang="en-US" sz="4576">
                <a:solidFill>
                  <a:srgbClr val="FFBD59"/>
                </a:solidFill>
                <a:latin typeface="Canva Sans Bold"/>
              </a:rPr>
              <a:t>Indirect Detection Methods</a:t>
            </a:r>
          </a:p>
        </p:txBody>
      </p:sp>
      <p:sp>
        <p:nvSpPr>
          <p:cNvPr id="6" name="TextBox 6"/>
          <p:cNvSpPr txBox="1"/>
          <p:nvPr/>
        </p:nvSpPr>
        <p:spPr>
          <a:xfrm>
            <a:off x="796960" y="3945701"/>
            <a:ext cx="8834563" cy="5981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BD59"/>
                </a:solidFill>
                <a:latin typeface="Canva Sans Bold"/>
              </a:rPr>
              <a:t>Stellar Motion</a:t>
            </a:r>
            <a:r>
              <a:rPr lang="en-US" sz="3399">
                <a:solidFill>
                  <a:srgbClr val="FFBD59"/>
                </a:solidFill>
                <a:latin typeface="Canva Sans"/>
              </a:rPr>
              <a:t>: </a:t>
            </a:r>
            <a:r>
              <a:rPr lang="en-US" sz="3399">
                <a:solidFill>
                  <a:srgbClr val="FFFFFF"/>
                </a:solidFill>
                <a:latin typeface="Canva Sans"/>
              </a:rPr>
              <a:t>We can find black holes by watching how nearby stars move. If they're dancing around in a strange way, there might be a hidden black hole.</a:t>
            </a:r>
          </a:p>
          <a:p>
            <a:pPr marL="734059" lvl="1" indent="-367030">
              <a:lnSpc>
                <a:spcPts val="4759"/>
              </a:lnSpc>
              <a:buFont typeface="Arial"/>
              <a:buChar char="•"/>
            </a:pPr>
            <a:r>
              <a:rPr lang="en-US" sz="3399">
                <a:solidFill>
                  <a:srgbClr val="FFBD59"/>
                </a:solidFill>
                <a:latin typeface="Canva Sans Bold"/>
              </a:rPr>
              <a:t>Surrounding Matter: </a:t>
            </a:r>
            <a:r>
              <a:rPr lang="en-US" sz="3399">
                <a:solidFill>
                  <a:srgbClr val="FFFFFF"/>
                </a:solidFill>
                <a:latin typeface="Canva Sans"/>
              </a:rPr>
              <a:t>Black holes can affect the stuff around them. By studying how gas and other things behave nearby, we can tell if there's a black hole.</a:t>
            </a:r>
          </a:p>
        </p:txBody>
      </p:sp>
      <p:pic>
        <p:nvPicPr>
          <p:cNvPr id="3" name="gif">
            <a:hlinkClick r:id="" action="ppaction://media"/>
            <a:extLst>
              <a:ext uri="{FF2B5EF4-FFF2-40B4-BE49-F238E27FC236}">
                <a16:creationId xmlns:a16="http://schemas.microsoft.com/office/drawing/2014/main" id="{23AA1720-5373-441D-9C52-F8A0201AA0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30761" y="2593991"/>
            <a:ext cx="6858000" cy="68580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sp>
        <p:nvSpPr>
          <p:cNvPr id="3" name="Freeform 3"/>
          <p:cNvSpPr/>
          <p:nvPr/>
        </p:nvSpPr>
        <p:spPr>
          <a:xfrm>
            <a:off x="10789418" y="3663833"/>
            <a:ext cx="7205218" cy="4034922"/>
          </a:xfrm>
          <a:custGeom>
            <a:avLst/>
            <a:gdLst/>
            <a:ahLst/>
            <a:cxnLst/>
            <a:rect l="l" t="t" r="r" b="b"/>
            <a:pathLst>
              <a:path w="7205218" h="4034922">
                <a:moveTo>
                  <a:pt x="0" y="0"/>
                </a:moveTo>
                <a:lnTo>
                  <a:pt x="7205218" y="0"/>
                </a:lnTo>
                <a:lnTo>
                  <a:pt x="7205218" y="4034922"/>
                </a:lnTo>
                <a:lnTo>
                  <a:pt x="0" y="4034922"/>
                </a:lnTo>
                <a:lnTo>
                  <a:pt x="0" y="0"/>
                </a:lnTo>
                <a:close/>
              </a:path>
            </a:pathLst>
          </a:custGeom>
          <a:blipFill>
            <a:blip r:embed="rId3"/>
            <a:stretch>
              <a:fillRect/>
            </a:stretch>
          </a:blipFill>
        </p:spPr>
      </p:sp>
      <p:sp>
        <p:nvSpPr>
          <p:cNvPr id="4" name="TextBox 4"/>
          <p:cNvSpPr txBox="1"/>
          <p:nvPr/>
        </p:nvSpPr>
        <p:spPr>
          <a:xfrm>
            <a:off x="4855478" y="895350"/>
            <a:ext cx="9288810" cy="1160768"/>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Detecting Black Holes</a:t>
            </a:r>
          </a:p>
        </p:txBody>
      </p:sp>
      <p:sp>
        <p:nvSpPr>
          <p:cNvPr id="5" name="TextBox 5"/>
          <p:cNvSpPr txBox="1"/>
          <p:nvPr/>
        </p:nvSpPr>
        <p:spPr>
          <a:xfrm>
            <a:off x="1028700" y="2414656"/>
            <a:ext cx="8932730" cy="791976"/>
          </a:xfrm>
          <a:prstGeom prst="rect">
            <a:avLst/>
          </a:prstGeom>
        </p:spPr>
        <p:txBody>
          <a:bodyPr lIns="0" tIns="0" rIns="0" bIns="0" rtlCol="0" anchor="t">
            <a:spAutoFit/>
          </a:bodyPr>
          <a:lstStyle/>
          <a:p>
            <a:pPr algn="ctr">
              <a:lnSpc>
                <a:spcPts val="6406"/>
              </a:lnSpc>
            </a:pPr>
            <a:r>
              <a:rPr lang="en-US" sz="4576">
                <a:solidFill>
                  <a:srgbClr val="FFBD59"/>
                </a:solidFill>
                <a:latin typeface="Canva Sans Bold"/>
              </a:rPr>
              <a:t>Direct Detection Methods</a:t>
            </a:r>
          </a:p>
        </p:txBody>
      </p:sp>
      <p:sp>
        <p:nvSpPr>
          <p:cNvPr id="6" name="TextBox 6"/>
          <p:cNvSpPr txBox="1"/>
          <p:nvPr/>
        </p:nvSpPr>
        <p:spPr>
          <a:xfrm>
            <a:off x="543642" y="3597158"/>
            <a:ext cx="9902847" cy="5981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BD59"/>
                </a:solidFill>
                <a:latin typeface="Canva Sans Bold"/>
              </a:rPr>
              <a:t>Gravitational Waves:</a:t>
            </a:r>
            <a:r>
              <a:rPr lang="en-US" sz="3399">
                <a:solidFill>
                  <a:srgbClr val="FFBD59"/>
                </a:solidFill>
                <a:latin typeface="Canva Sans"/>
              </a:rPr>
              <a:t> </a:t>
            </a:r>
            <a:r>
              <a:rPr lang="en-US" sz="3399">
                <a:solidFill>
                  <a:srgbClr val="FFFFFF"/>
                </a:solidFill>
                <a:latin typeface="Canva Sans"/>
              </a:rPr>
              <a:t>Black holes send out ripples in the fabric of space and time. We can catch these ripples, called gravitational waves, to know if black holes are merging or doing other interesting things.</a:t>
            </a:r>
          </a:p>
          <a:p>
            <a:pPr marL="734059" lvl="1" indent="-367030">
              <a:lnSpc>
                <a:spcPts val="4759"/>
              </a:lnSpc>
              <a:buFont typeface="Arial"/>
              <a:buChar char="•"/>
            </a:pPr>
            <a:r>
              <a:rPr lang="en-US" sz="3399">
                <a:solidFill>
                  <a:srgbClr val="FFBD59"/>
                </a:solidFill>
                <a:latin typeface="Canva Sans Bold"/>
              </a:rPr>
              <a:t>LIGO and VIRGO: </a:t>
            </a:r>
            <a:r>
              <a:rPr lang="en-US" sz="3399">
                <a:solidFill>
                  <a:srgbClr val="FFFFFF"/>
                </a:solidFill>
                <a:latin typeface="Canva Sans"/>
              </a:rPr>
              <a:t>These are special instruments that help us "see" gravitational waves. They're like giant detectors that pick up the signals from faraway black hole events.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sp>
        <p:nvSpPr>
          <p:cNvPr id="3" name="Freeform 3"/>
          <p:cNvSpPr/>
          <p:nvPr/>
        </p:nvSpPr>
        <p:spPr>
          <a:xfrm>
            <a:off x="9833610" y="3630870"/>
            <a:ext cx="7700040" cy="4331272"/>
          </a:xfrm>
          <a:custGeom>
            <a:avLst/>
            <a:gdLst/>
            <a:ahLst/>
            <a:cxnLst/>
            <a:rect l="l" t="t" r="r" b="b"/>
            <a:pathLst>
              <a:path w="7700040" h="4331272">
                <a:moveTo>
                  <a:pt x="0" y="0"/>
                </a:moveTo>
                <a:lnTo>
                  <a:pt x="7700040" y="0"/>
                </a:lnTo>
                <a:lnTo>
                  <a:pt x="7700040" y="4331272"/>
                </a:lnTo>
                <a:lnTo>
                  <a:pt x="0" y="4331272"/>
                </a:lnTo>
                <a:lnTo>
                  <a:pt x="0" y="0"/>
                </a:lnTo>
                <a:close/>
              </a:path>
            </a:pathLst>
          </a:custGeom>
          <a:blipFill>
            <a:blip r:embed="rId3"/>
            <a:stretch>
              <a:fillRect/>
            </a:stretch>
          </a:blipFill>
        </p:spPr>
      </p:sp>
      <p:sp>
        <p:nvSpPr>
          <p:cNvPr id="4" name="TextBox 4"/>
          <p:cNvSpPr txBox="1"/>
          <p:nvPr/>
        </p:nvSpPr>
        <p:spPr>
          <a:xfrm>
            <a:off x="4394820" y="895350"/>
            <a:ext cx="9288810" cy="1160768"/>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Detecting Black Holes</a:t>
            </a:r>
          </a:p>
        </p:txBody>
      </p:sp>
      <p:sp>
        <p:nvSpPr>
          <p:cNvPr id="5" name="TextBox 5"/>
          <p:cNvSpPr txBox="1"/>
          <p:nvPr/>
        </p:nvSpPr>
        <p:spPr>
          <a:xfrm>
            <a:off x="211270" y="2838893"/>
            <a:ext cx="8932730" cy="791976"/>
          </a:xfrm>
          <a:prstGeom prst="rect">
            <a:avLst/>
          </a:prstGeom>
        </p:spPr>
        <p:txBody>
          <a:bodyPr lIns="0" tIns="0" rIns="0" bIns="0" rtlCol="0" anchor="t">
            <a:spAutoFit/>
          </a:bodyPr>
          <a:lstStyle/>
          <a:p>
            <a:pPr algn="ctr">
              <a:lnSpc>
                <a:spcPts val="6406"/>
              </a:lnSpc>
            </a:pPr>
            <a:r>
              <a:rPr lang="en-US" sz="4576">
                <a:solidFill>
                  <a:srgbClr val="FFBD59"/>
                </a:solidFill>
                <a:latin typeface="Canva Sans Bold"/>
              </a:rPr>
              <a:t>Notable Discoveries</a:t>
            </a:r>
          </a:p>
        </p:txBody>
      </p:sp>
      <p:sp>
        <p:nvSpPr>
          <p:cNvPr id="6" name="TextBox 6"/>
          <p:cNvSpPr txBox="1"/>
          <p:nvPr/>
        </p:nvSpPr>
        <p:spPr>
          <a:xfrm>
            <a:off x="618913" y="4111561"/>
            <a:ext cx="8859999"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BD59"/>
                </a:solidFill>
                <a:latin typeface="Canva Sans Bold"/>
              </a:rPr>
              <a:t>Event Horizon Telescope (EHT):</a:t>
            </a:r>
            <a:r>
              <a:rPr lang="en-US" sz="3399">
                <a:solidFill>
                  <a:srgbClr val="FFBD59"/>
                </a:solidFill>
                <a:latin typeface="Canva Sans"/>
              </a:rPr>
              <a:t> </a:t>
            </a:r>
            <a:r>
              <a:rPr lang="en-US" sz="3399">
                <a:solidFill>
                  <a:srgbClr val="FFFFFF"/>
                </a:solidFill>
                <a:latin typeface="Canva Sans"/>
              </a:rPr>
              <a:t>Scientists used a bunch of telescopes together to take the first-ever picture of a black hole's edge in </a:t>
            </a:r>
            <a:r>
              <a:rPr lang="en-US" sz="3399">
                <a:solidFill>
                  <a:srgbClr val="FFBD59"/>
                </a:solidFill>
                <a:latin typeface="Canva Sans Bold"/>
              </a:rPr>
              <a:t>2017.</a:t>
            </a:r>
          </a:p>
          <a:p>
            <a:pPr>
              <a:lnSpc>
                <a:spcPts val="4759"/>
              </a:lnSpc>
            </a:pPr>
            <a:endParaRPr/>
          </a:p>
          <a:p>
            <a:pPr>
              <a:lnSpc>
                <a:spcPts val="4759"/>
              </a:lnSpc>
            </a:pPr>
            <a:r>
              <a:rPr lang="en-US" sz="3399">
                <a:solidFill>
                  <a:srgbClr val="FFFFFF"/>
                </a:solidFill>
                <a:latin typeface="Canva Sans"/>
              </a:rPr>
              <a:t>     We're always finding new things about black holes. Every cool discovery helps us understand them and the universe better.</a:t>
            </a:r>
          </a:p>
          <a:p>
            <a:pPr>
              <a:lnSpc>
                <a:spcPts val="4759"/>
              </a:lnSpc>
            </a:pPr>
            <a:endParaRPr/>
          </a:p>
        </p:txBody>
      </p:sp>
      <p:sp>
        <p:nvSpPr>
          <p:cNvPr id="7" name="TextBox 7"/>
          <p:cNvSpPr txBox="1"/>
          <p:nvPr/>
        </p:nvSpPr>
        <p:spPr>
          <a:xfrm>
            <a:off x="10768980" y="8508090"/>
            <a:ext cx="5829300" cy="580390"/>
          </a:xfrm>
          <a:prstGeom prst="rect">
            <a:avLst/>
          </a:prstGeom>
        </p:spPr>
        <p:txBody>
          <a:bodyPr lIns="0" tIns="0" rIns="0" bIns="0" rtlCol="0" anchor="t">
            <a:spAutoFit/>
          </a:bodyPr>
          <a:lstStyle/>
          <a:p>
            <a:pPr algn="ctr">
              <a:lnSpc>
                <a:spcPts val="4759"/>
              </a:lnSpc>
            </a:pPr>
            <a:r>
              <a:rPr lang="en-US" sz="3399">
                <a:solidFill>
                  <a:srgbClr val="FFBD59"/>
                </a:solidFill>
                <a:latin typeface="Canva Sans Bold"/>
              </a:rPr>
              <a:t>M87 - Messier 87 Black Hole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grpSp>
        <p:nvGrpSpPr>
          <p:cNvPr id="3" name="Group 3"/>
          <p:cNvGrpSpPr/>
          <p:nvPr/>
        </p:nvGrpSpPr>
        <p:grpSpPr>
          <a:xfrm>
            <a:off x="1028700" y="1444674"/>
            <a:ext cx="16641113" cy="7163860"/>
            <a:chOff x="0" y="0"/>
            <a:chExt cx="22188151" cy="9551813"/>
          </a:xfrm>
        </p:grpSpPr>
        <p:sp>
          <p:nvSpPr>
            <p:cNvPr id="4" name="TextBox 4"/>
            <p:cNvSpPr txBox="1"/>
            <p:nvPr/>
          </p:nvSpPr>
          <p:spPr>
            <a:xfrm>
              <a:off x="5292527" y="-133350"/>
              <a:ext cx="11055747" cy="1503241"/>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Hawking Radiations</a:t>
              </a:r>
            </a:p>
          </p:txBody>
        </p:sp>
        <p:sp>
          <p:nvSpPr>
            <p:cNvPr id="5" name="TextBox 5"/>
            <p:cNvSpPr txBox="1"/>
            <p:nvPr/>
          </p:nvSpPr>
          <p:spPr>
            <a:xfrm>
              <a:off x="0" y="2382716"/>
              <a:ext cx="21640800" cy="3103692"/>
            </a:xfrm>
            <a:prstGeom prst="rect">
              <a:avLst/>
            </a:prstGeom>
          </p:spPr>
          <p:txBody>
            <a:bodyPr lIns="0" tIns="0" rIns="0" bIns="0" rtlCol="0" anchor="t">
              <a:spAutoFit/>
            </a:bodyPr>
            <a:lstStyle/>
            <a:p>
              <a:pPr algn="l">
                <a:lnSpc>
                  <a:spcPts val="4654"/>
                </a:lnSpc>
              </a:pPr>
              <a:r>
                <a:rPr lang="en-US" sz="3324">
                  <a:solidFill>
                    <a:srgbClr val="FFFFFF"/>
                  </a:solidFill>
                  <a:latin typeface="Canva Sans"/>
                </a:rPr>
                <a:t>Hawking radiation is black body radiation which is emitted by black holes, due to </a:t>
              </a:r>
              <a:r>
                <a:rPr lang="en-US" sz="3324">
                  <a:solidFill>
                    <a:srgbClr val="FFBD59"/>
                  </a:solidFill>
                  <a:latin typeface="Canva Sans Bold"/>
                </a:rPr>
                <a:t>quantum effects near the event horizon</a:t>
              </a:r>
              <a:r>
                <a:rPr lang="en-US" sz="3324">
                  <a:solidFill>
                    <a:srgbClr val="FFFFFF"/>
                  </a:solidFill>
                  <a:latin typeface="Canva Sans"/>
                </a:rPr>
                <a:t>. It is named after the physicist Stephen Hawking, who provided a theoretical argument for its existence in 1974.</a:t>
              </a:r>
            </a:p>
          </p:txBody>
        </p:sp>
        <p:sp>
          <p:nvSpPr>
            <p:cNvPr id="6" name="TextBox 6"/>
            <p:cNvSpPr txBox="1"/>
            <p:nvPr/>
          </p:nvSpPr>
          <p:spPr>
            <a:xfrm>
              <a:off x="0" y="6506885"/>
              <a:ext cx="22188151" cy="3044928"/>
            </a:xfrm>
            <a:prstGeom prst="rect">
              <a:avLst/>
            </a:prstGeom>
          </p:spPr>
          <p:txBody>
            <a:bodyPr lIns="0" tIns="0" rIns="0" bIns="0" rtlCol="0" anchor="t">
              <a:spAutoFit/>
            </a:bodyPr>
            <a:lstStyle/>
            <a:p>
              <a:pPr>
                <a:lnSpc>
                  <a:spcPts val="4589"/>
                </a:lnSpc>
              </a:pPr>
              <a:r>
                <a:rPr lang="en-US" sz="3278">
                  <a:solidFill>
                    <a:srgbClr val="FFFFFF"/>
                  </a:solidFill>
                  <a:latin typeface="Canva Sans"/>
                </a:rPr>
                <a:t>Now, think about black holes as giant cosmic vacuum cleaners. They suck in everything, even light. But around the edge of a black hole, there's a special area called the "event horizon." Hawking figured out that, at this edge, really tiny particles (like mini-bits of stuff) are always popping in and out of existence.</a:t>
              </a:r>
            </a:p>
          </p:txBody>
        </p:sp>
      </p:gr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sp>
        <p:nvSpPr>
          <p:cNvPr id="3" name="Freeform 3"/>
          <p:cNvSpPr/>
          <p:nvPr/>
        </p:nvSpPr>
        <p:spPr>
          <a:xfrm>
            <a:off x="8472114" y="2689608"/>
            <a:ext cx="8543027" cy="7005282"/>
          </a:xfrm>
          <a:custGeom>
            <a:avLst/>
            <a:gdLst/>
            <a:ahLst/>
            <a:cxnLst/>
            <a:rect l="l" t="t" r="r" b="b"/>
            <a:pathLst>
              <a:path w="8543027" h="7005282">
                <a:moveTo>
                  <a:pt x="0" y="0"/>
                </a:moveTo>
                <a:lnTo>
                  <a:pt x="8543028" y="0"/>
                </a:lnTo>
                <a:lnTo>
                  <a:pt x="8543028" y="7005282"/>
                </a:lnTo>
                <a:lnTo>
                  <a:pt x="0" y="7005282"/>
                </a:lnTo>
                <a:lnTo>
                  <a:pt x="0" y="0"/>
                </a:lnTo>
                <a:close/>
              </a:path>
            </a:pathLst>
          </a:custGeom>
          <a:blipFill>
            <a:blip r:embed="rId3"/>
            <a:stretch>
              <a:fillRect/>
            </a:stretch>
          </a:blipFill>
        </p:spPr>
      </p:sp>
      <p:sp>
        <p:nvSpPr>
          <p:cNvPr id="4" name="TextBox 4"/>
          <p:cNvSpPr txBox="1"/>
          <p:nvPr/>
        </p:nvSpPr>
        <p:spPr>
          <a:xfrm>
            <a:off x="4451818" y="895350"/>
            <a:ext cx="8291810" cy="1160768"/>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Hawking Radiations</a:t>
            </a:r>
          </a:p>
        </p:txBody>
      </p:sp>
      <p:sp>
        <p:nvSpPr>
          <p:cNvPr id="5" name="TextBox 5"/>
          <p:cNvSpPr txBox="1"/>
          <p:nvPr/>
        </p:nvSpPr>
        <p:spPr>
          <a:xfrm>
            <a:off x="1028700" y="3215043"/>
            <a:ext cx="6921270" cy="5887738"/>
          </a:xfrm>
          <a:prstGeom prst="rect">
            <a:avLst/>
          </a:prstGeom>
        </p:spPr>
        <p:txBody>
          <a:bodyPr lIns="0" tIns="0" rIns="0" bIns="0" rtlCol="0" anchor="t">
            <a:spAutoFit/>
          </a:bodyPr>
          <a:lstStyle/>
          <a:p>
            <a:pPr algn="l">
              <a:lnSpc>
                <a:spcPts val="4654"/>
              </a:lnSpc>
            </a:pPr>
            <a:r>
              <a:rPr lang="en-US" sz="3324">
                <a:solidFill>
                  <a:srgbClr val="FFFFFF"/>
                </a:solidFill>
                <a:latin typeface="Canva Sans"/>
              </a:rPr>
              <a:t>Hawking had a big idea! He said, "Hey, even though nothing can escape a black hole, what if one of those tiny particles pops out just at the right moment?" It's like a magical escape trick. This escape could create a very faint glow, like a whisper of light, and that's what he called </a:t>
            </a:r>
            <a:r>
              <a:rPr lang="en-US" sz="3324">
                <a:solidFill>
                  <a:srgbClr val="FFBD59"/>
                </a:solidFill>
                <a:latin typeface="Canva Sans Bold"/>
              </a:rPr>
              <a:t>"Hawking radiation.”</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grpSp>
        <p:nvGrpSpPr>
          <p:cNvPr id="3" name="Group 3"/>
          <p:cNvGrpSpPr/>
          <p:nvPr/>
        </p:nvGrpSpPr>
        <p:grpSpPr>
          <a:xfrm>
            <a:off x="666750" y="1028700"/>
            <a:ext cx="16744950" cy="8468540"/>
            <a:chOff x="0" y="0"/>
            <a:chExt cx="22326600" cy="11291387"/>
          </a:xfrm>
        </p:grpSpPr>
        <p:sp>
          <p:nvSpPr>
            <p:cNvPr id="4" name="TextBox 4"/>
            <p:cNvSpPr txBox="1"/>
            <p:nvPr/>
          </p:nvSpPr>
          <p:spPr>
            <a:xfrm>
              <a:off x="2961283" y="-133350"/>
              <a:ext cx="16404034" cy="1503241"/>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Black Holes and the Universe</a:t>
              </a:r>
            </a:p>
          </p:txBody>
        </p:sp>
        <p:sp>
          <p:nvSpPr>
            <p:cNvPr id="5" name="TextBox 5"/>
            <p:cNvSpPr txBox="1"/>
            <p:nvPr/>
          </p:nvSpPr>
          <p:spPr>
            <a:xfrm>
              <a:off x="0" y="2538759"/>
              <a:ext cx="22326600" cy="8752628"/>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BD59"/>
                  </a:solidFill>
                  <a:latin typeface="Canva Sans Bold"/>
                </a:rPr>
                <a:t>Formation of Galaxies:</a:t>
              </a:r>
              <a:r>
                <a:rPr lang="en-US" sz="3399">
                  <a:solidFill>
                    <a:srgbClr val="FFBD59"/>
                  </a:solidFill>
                  <a:latin typeface="Canva Sans"/>
                </a:rPr>
                <a:t> </a:t>
              </a:r>
              <a:r>
                <a:rPr lang="en-US" sz="3399">
                  <a:solidFill>
                    <a:srgbClr val="FFFFFF"/>
                  </a:solidFill>
                  <a:latin typeface="Canva Sans"/>
                </a:rPr>
                <a:t>As the black holes grew, they released immense radiation and energy in the form of quasars. This heated up and ionized the surrounding gases, preventing further star formation in the region. This process is called </a:t>
              </a:r>
              <a:r>
                <a:rPr lang="en-US" sz="3399">
                  <a:solidFill>
                    <a:srgbClr val="FFBD59"/>
                  </a:solidFill>
                  <a:latin typeface="Canva Sans Bold"/>
                </a:rPr>
                <a:t>FEEDBACK</a:t>
              </a:r>
              <a:r>
                <a:rPr lang="en-US" sz="3399">
                  <a:solidFill>
                    <a:srgbClr val="FFFFFF"/>
                  </a:solidFill>
                  <a:latin typeface="Canva Sans"/>
                </a:rPr>
                <a:t> and it regulates growth of galaxies.</a:t>
              </a:r>
            </a:p>
            <a:p>
              <a:pPr marL="734059" lvl="1" indent="-367030">
                <a:lnSpc>
                  <a:spcPts val="4759"/>
                </a:lnSpc>
                <a:buFont typeface="Arial"/>
                <a:buChar char="•"/>
              </a:pPr>
              <a:r>
                <a:rPr lang="en-US" sz="3399">
                  <a:solidFill>
                    <a:srgbClr val="FFBD59"/>
                  </a:solidFill>
                  <a:latin typeface="Canva Sans Bold"/>
                </a:rPr>
                <a:t>Impact on Galaxies: </a:t>
              </a:r>
              <a:r>
                <a:rPr lang="en-US" sz="3399">
                  <a:solidFill>
                    <a:srgbClr val="FFFFFF"/>
                  </a:solidFill>
                  <a:latin typeface="Canva Sans"/>
                </a:rPr>
                <a:t>Black holes can shape the dynamics of galaxies by influencing their motion, distribution, and evolution gases and radiation within surrounding galaxies.</a:t>
              </a:r>
            </a:p>
            <a:p>
              <a:pPr marL="734059" lvl="1" indent="-367030">
                <a:lnSpc>
                  <a:spcPts val="4759"/>
                </a:lnSpc>
                <a:buFont typeface="Arial"/>
                <a:buChar char="•"/>
              </a:pPr>
              <a:r>
                <a:rPr lang="en-US" sz="3399">
                  <a:solidFill>
                    <a:srgbClr val="FFBD59"/>
                  </a:solidFill>
                  <a:latin typeface="Canva Sans Bold"/>
                </a:rPr>
                <a:t>Black hole mass and galaxy characteristics: </a:t>
              </a:r>
              <a:r>
                <a:rPr lang="en-US" sz="3399">
                  <a:solidFill>
                    <a:srgbClr val="FFFFFF"/>
                  </a:solidFill>
                  <a:latin typeface="Canva Sans"/>
                </a:rPr>
                <a:t>The mass of black hole can impact the rate of star formation within a galaxy. High mass black holes release immense radiation which heat up and disrupt the surrounding gas clouds. </a:t>
              </a:r>
            </a:p>
          </p:txBody>
        </p:sp>
      </p:gr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grpSp>
        <p:nvGrpSpPr>
          <p:cNvPr id="3" name="Group 3"/>
          <p:cNvGrpSpPr/>
          <p:nvPr/>
        </p:nvGrpSpPr>
        <p:grpSpPr>
          <a:xfrm>
            <a:off x="666750" y="1028700"/>
            <a:ext cx="16744950" cy="8468540"/>
            <a:chOff x="0" y="0"/>
            <a:chExt cx="22326600" cy="11291387"/>
          </a:xfrm>
        </p:grpSpPr>
        <p:sp>
          <p:nvSpPr>
            <p:cNvPr id="4" name="TextBox 4"/>
            <p:cNvSpPr txBox="1"/>
            <p:nvPr/>
          </p:nvSpPr>
          <p:spPr>
            <a:xfrm>
              <a:off x="1456630" y="-133350"/>
              <a:ext cx="19413339" cy="1503241"/>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Unsolved Mysteries of Black Holes</a:t>
              </a:r>
            </a:p>
          </p:txBody>
        </p:sp>
        <p:sp>
          <p:nvSpPr>
            <p:cNvPr id="5" name="TextBox 5"/>
            <p:cNvSpPr txBox="1"/>
            <p:nvPr/>
          </p:nvSpPr>
          <p:spPr>
            <a:xfrm>
              <a:off x="0" y="2538759"/>
              <a:ext cx="22326600" cy="8752628"/>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BD59"/>
                  </a:solidFill>
                  <a:latin typeface="Canva Sans Bold"/>
                </a:rPr>
                <a:t>Beyond the Event Horizon:</a:t>
              </a:r>
              <a:r>
                <a:rPr lang="en-US" sz="3399">
                  <a:solidFill>
                    <a:srgbClr val="FFBD59"/>
                  </a:solidFill>
                  <a:latin typeface="Canva Sans"/>
                </a:rPr>
                <a:t> </a:t>
              </a:r>
              <a:r>
                <a:rPr lang="en-US" sz="3399">
                  <a:solidFill>
                    <a:srgbClr val="FFFFFF"/>
                  </a:solidFill>
                  <a:latin typeface="Canva Sans"/>
                </a:rPr>
                <a:t>The event horizon is a boundary and beyond this nothing can escape the black hole’s gravitational pull. However, this information is still based on hypothetical models and experiments.</a:t>
              </a:r>
            </a:p>
            <a:p>
              <a:pPr marL="734059" lvl="1" indent="-367030">
                <a:lnSpc>
                  <a:spcPts val="4759"/>
                </a:lnSpc>
                <a:buFont typeface="Arial"/>
                <a:buChar char="•"/>
              </a:pPr>
              <a:r>
                <a:rPr lang="en-US" sz="3399">
                  <a:solidFill>
                    <a:srgbClr val="FFBD59"/>
                  </a:solidFill>
                  <a:latin typeface="Canva Sans Bold"/>
                </a:rPr>
                <a:t>Quantum Mechanics and GR: </a:t>
              </a:r>
              <a:r>
                <a:rPr lang="en-US" sz="3399">
                  <a:solidFill>
                    <a:srgbClr val="FFFFFF"/>
                  </a:solidFill>
                  <a:latin typeface="Canva Sans"/>
                </a:rPr>
                <a:t>These both combine are known as ‘QUANTUM GRAVITY’. It seeks to provide a consistent description of the behavior of matter and energy at small and large scales particularly in the presence of strong gravitational fields like those found near black holes.</a:t>
              </a:r>
            </a:p>
            <a:p>
              <a:pPr marL="734059" lvl="1" indent="-367030">
                <a:lnSpc>
                  <a:spcPts val="4759"/>
                </a:lnSpc>
                <a:buFont typeface="Arial"/>
                <a:buChar char="•"/>
              </a:pPr>
              <a:r>
                <a:rPr lang="en-US" sz="3399">
                  <a:solidFill>
                    <a:srgbClr val="FFBD59"/>
                  </a:solidFill>
                  <a:latin typeface="Canva Sans Bold"/>
                </a:rPr>
                <a:t>Spaghettification: </a:t>
              </a:r>
              <a:r>
                <a:rPr lang="en-US" sz="3399">
                  <a:solidFill>
                    <a:srgbClr val="FFFFFF"/>
                  </a:solidFill>
                  <a:latin typeface="Canva Sans"/>
                </a:rPr>
                <a:t>When an object gets too close to black hole, the intense gravitational pull stretch it like a spaghetti. This happens because force from black hole is stronger which causes it to be stretch. Imagine a matter turning into thin long noodle.</a:t>
              </a:r>
            </a:p>
          </p:txBody>
        </p:sp>
      </p:gr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grpSp>
        <p:nvGrpSpPr>
          <p:cNvPr id="3" name="Group 3"/>
          <p:cNvGrpSpPr/>
          <p:nvPr/>
        </p:nvGrpSpPr>
        <p:grpSpPr>
          <a:xfrm>
            <a:off x="1028700" y="1028700"/>
            <a:ext cx="16641113" cy="8984275"/>
            <a:chOff x="0" y="0"/>
            <a:chExt cx="22188151" cy="11979033"/>
          </a:xfrm>
        </p:grpSpPr>
        <p:sp>
          <p:nvSpPr>
            <p:cNvPr id="4" name="TextBox 4"/>
            <p:cNvSpPr txBox="1"/>
            <p:nvPr/>
          </p:nvSpPr>
          <p:spPr>
            <a:xfrm>
              <a:off x="222418" y="-133350"/>
              <a:ext cx="21195964" cy="1503241"/>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Exploring the Cosmos’ Dark Corners</a:t>
              </a:r>
            </a:p>
          </p:txBody>
        </p:sp>
        <p:sp>
          <p:nvSpPr>
            <p:cNvPr id="5" name="TextBox 5"/>
            <p:cNvSpPr txBox="1"/>
            <p:nvPr/>
          </p:nvSpPr>
          <p:spPr>
            <a:xfrm>
              <a:off x="0" y="2191245"/>
              <a:ext cx="21640800" cy="2316292"/>
            </a:xfrm>
            <a:prstGeom prst="rect">
              <a:avLst/>
            </a:prstGeom>
          </p:spPr>
          <p:txBody>
            <a:bodyPr lIns="0" tIns="0" rIns="0" bIns="0" rtlCol="0" anchor="t">
              <a:spAutoFit/>
            </a:bodyPr>
            <a:lstStyle/>
            <a:p>
              <a:pPr algn="l">
                <a:lnSpc>
                  <a:spcPts val="4654"/>
                </a:lnSpc>
              </a:pPr>
              <a:r>
                <a:rPr lang="en-US" sz="3324">
                  <a:solidFill>
                    <a:srgbClr val="FFFFFF"/>
                  </a:solidFill>
                  <a:latin typeface="Canva Sans"/>
                </a:rPr>
                <a:t>As we conclude our journey into the </a:t>
              </a:r>
              <a:r>
                <a:rPr lang="en-US" sz="3324">
                  <a:solidFill>
                    <a:srgbClr val="FFBD59"/>
                  </a:solidFill>
                  <a:latin typeface="Canva Sans Bold"/>
                </a:rPr>
                <a:t>cosmos' dark corners</a:t>
              </a:r>
              <a:r>
                <a:rPr lang="en-US" sz="3324">
                  <a:solidFill>
                    <a:srgbClr val="FFFFFF"/>
                  </a:solidFill>
                  <a:latin typeface="Canva Sans"/>
                </a:rPr>
                <a:t>, the exploration of black holes leaves us with a profound appreciation for the mysteries and wonders of the universe. Let's recap the key points of our expedition:</a:t>
              </a:r>
            </a:p>
          </p:txBody>
        </p:sp>
        <p:sp>
          <p:nvSpPr>
            <p:cNvPr id="6" name="TextBox 6"/>
            <p:cNvSpPr txBox="1"/>
            <p:nvPr/>
          </p:nvSpPr>
          <p:spPr>
            <a:xfrm>
              <a:off x="0" y="5060606"/>
              <a:ext cx="22188151" cy="6918428"/>
            </a:xfrm>
            <a:prstGeom prst="rect">
              <a:avLst/>
            </a:prstGeom>
          </p:spPr>
          <p:txBody>
            <a:bodyPr lIns="0" tIns="0" rIns="0" bIns="0" rtlCol="0" anchor="t">
              <a:spAutoFit/>
            </a:bodyPr>
            <a:lstStyle/>
            <a:p>
              <a:pPr marL="707768" lvl="1" indent="-353884">
                <a:lnSpc>
                  <a:spcPts val="4589"/>
                </a:lnSpc>
                <a:buFont typeface="Arial"/>
                <a:buChar char="•"/>
              </a:pPr>
              <a:r>
                <a:rPr lang="en-US" sz="3278">
                  <a:solidFill>
                    <a:srgbClr val="FFBD59"/>
                  </a:solidFill>
                  <a:latin typeface="Canva Sans Bold"/>
                </a:rPr>
                <a:t>Formation and Variety: </a:t>
              </a:r>
              <a:r>
                <a:rPr lang="en-US" sz="3278">
                  <a:solidFill>
                    <a:srgbClr val="FFFFFF"/>
                  </a:solidFill>
                  <a:latin typeface="Canva Sans"/>
                </a:rPr>
                <a:t>We've delved into the various processes leading to the creation of black holes, from the collapse of massive stars to the birth of supermassive black holes.</a:t>
              </a:r>
            </a:p>
            <a:p>
              <a:pPr marL="707768" lvl="1" indent="-353884">
                <a:lnSpc>
                  <a:spcPts val="4589"/>
                </a:lnSpc>
                <a:buFont typeface="Arial"/>
                <a:buChar char="•"/>
              </a:pPr>
              <a:r>
                <a:rPr lang="en-US" sz="3278">
                  <a:solidFill>
                    <a:srgbClr val="FFBD59"/>
                  </a:solidFill>
                  <a:latin typeface="Canva Sans Bold"/>
                </a:rPr>
                <a:t>Characteristics: </a:t>
              </a:r>
              <a:r>
                <a:rPr lang="en-US" sz="3278">
                  <a:solidFill>
                    <a:srgbClr val="FFFFFF"/>
                  </a:solidFill>
                  <a:latin typeface="Canva Sans"/>
                </a:rPr>
                <a:t>From the event horizon, the boundary beyond which nothing can escape, to the singularities at their cores, black holes possess characteristics that challenge our understanding of space, time, and gravity.</a:t>
              </a:r>
            </a:p>
            <a:p>
              <a:pPr marL="707768" lvl="1" indent="-353884">
                <a:lnSpc>
                  <a:spcPts val="4589"/>
                </a:lnSpc>
                <a:buFont typeface="Arial"/>
                <a:buChar char="•"/>
              </a:pPr>
              <a:r>
                <a:rPr lang="en-US" sz="3278">
                  <a:solidFill>
                    <a:srgbClr val="FFBD59"/>
                  </a:solidFill>
                  <a:latin typeface="Canva Sans Bold"/>
                </a:rPr>
                <a:t>Hawking Radiations: : </a:t>
              </a:r>
              <a:r>
                <a:rPr lang="en-US" sz="3278">
                  <a:solidFill>
                    <a:srgbClr val="FFFFFF"/>
                  </a:solidFill>
                  <a:latin typeface="Canva Sans"/>
                </a:rPr>
                <a:t>Although black holes themselves remain invisible, we've explored the ingenious methods astronomers use to detect their presence, including the recent breakthroughs in gravitational wave astronomy.</a:t>
              </a:r>
            </a:p>
          </p:txBody>
        </p:sp>
      </p:gr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75323 (720p)_1">
            <a:hlinkClick r:id="" action="ppaction://media"/>
            <a:extLst>
              <a:ext uri="{FF2B5EF4-FFF2-40B4-BE49-F238E27FC236}">
                <a16:creationId xmlns:a16="http://schemas.microsoft.com/office/drawing/2014/main" id="{9C6ADC65-1B45-4C89-9F43-05EDE56577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sp>
        <p:nvSpPr>
          <p:cNvPr id="3" name="TextBox 3"/>
          <p:cNvSpPr txBox="1"/>
          <p:nvPr/>
        </p:nvSpPr>
        <p:spPr>
          <a:xfrm>
            <a:off x="4760896" y="790575"/>
            <a:ext cx="8766208" cy="2168588"/>
          </a:xfrm>
          <a:prstGeom prst="rect">
            <a:avLst/>
          </a:prstGeom>
        </p:spPr>
        <p:txBody>
          <a:bodyPr lIns="0" tIns="0" rIns="0" bIns="0" rtlCol="0" anchor="t">
            <a:spAutoFit/>
          </a:bodyPr>
          <a:lstStyle/>
          <a:p>
            <a:pPr algn="ctr">
              <a:lnSpc>
                <a:spcPts val="17888"/>
              </a:lnSpc>
            </a:pPr>
            <a:r>
              <a:rPr lang="en-US" sz="12777">
                <a:solidFill>
                  <a:srgbClr val="FFBD59"/>
                </a:solidFill>
                <a:latin typeface="Canva Sans Bold"/>
              </a:rPr>
              <a:t>Our Team</a:t>
            </a:r>
          </a:p>
        </p:txBody>
      </p:sp>
      <p:sp>
        <p:nvSpPr>
          <p:cNvPr id="4" name="TextBox 4"/>
          <p:cNvSpPr txBox="1"/>
          <p:nvPr/>
        </p:nvSpPr>
        <p:spPr>
          <a:xfrm>
            <a:off x="2908594" y="3825732"/>
            <a:ext cx="13703006" cy="5232202"/>
          </a:xfrm>
          <a:prstGeom prst="rect">
            <a:avLst/>
          </a:prstGeom>
        </p:spPr>
        <p:txBody>
          <a:bodyPr wrap="square" lIns="0" tIns="0" rIns="0" bIns="0" rtlCol="0" anchor="t">
            <a:spAutoFit/>
          </a:bodyPr>
          <a:lstStyle/>
          <a:p>
            <a:pPr marL="1578196" lvl="1" indent="-789098" algn="just">
              <a:lnSpc>
                <a:spcPts val="10233"/>
              </a:lnSpc>
              <a:buFont typeface="Arial"/>
              <a:buChar char="•"/>
            </a:pPr>
            <a:r>
              <a:rPr lang="en-US" sz="7309" dirty="0" err="1">
                <a:solidFill>
                  <a:srgbClr val="FFFFFF"/>
                </a:solidFill>
                <a:latin typeface="Canva Sans Bold"/>
              </a:rPr>
              <a:t>Raahim</a:t>
            </a:r>
            <a:r>
              <a:rPr lang="en-US" sz="7309" dirty="0">
                <a:solidFill>
                  <a:srgbClr val="FFFFFF"/>
                </a:solidFill>
                <a:latin typeface="Canva Sans Bold"/>
              </a:rPr>
              <a:t> </a:t>
            </a:r>
            <a:r>
              <a:rPr lang="en-US" sz="7309" dirty="0" err="1">
                <a:solidFill>
                  <a:srgbClr val="FFFFFF"/>
                </a:solidFill>
                <a:latin typeface="Canva Sans Bold"/>
              </a:rPr>
              <a:t>Rizwan</a:t>
            </a:r>
            <a:r>
              <a:rPr lang="en-US" sz="7309" dirty="0">
                <a:solidFill>
                  <a:srgbClr val="FFFFFF"/>
                </a:solidFill>
                <a:latin typeface="Canva Sans Bold"/>
              </a:rPr>
              <a:t> CTDS-15</a:t>
            </a:r>
          </a:p>
          <a:p>
            <a:pPr marL="1578196" lvl="1" indent="-789098" algn="just">
              <a:lnSpc>
                <a:spcPts val="10233"/>
              </a:lnSpc>
              <a:buFont typeface="Arial"/>
              <a:buChar char="•"/>
            </a:pPr>
            <a:r>
              <a:rPr lang="en-US" sz="7309" dirty="0" err="1">
                <a:solidFill>
                  <a:srgbClr val="FFFFFF"/>
                </a:solidFill>
                <a:latin typeface="Canva Sans Bold"/>
              </a:rPr>
              <a:t>Huzaifa</a:t>
            </a:r>
            <a:r>
              <a:rPr lang="en-US" sz="7309" dirty="0">
                <a:solidFill>
                  <a:srgbClr val="FFFFFF"/>
                </a:solidFill>
                <a:latin typeface="Canva Sans Bold"/>
              </a:rPr>
              <a:t> </a:t>
            </a:r>
            <a:r>
              <a:rPr lang="en-US" sz="7309" dirty="0" err="1">
                <a:solidFill>
                  <a:srgbClr val="FFFFFF"/>
                </a:solidFill>
                <a:latin typeface="Canva Sans Bold"/>
              </a:rPr>
              <a:t>Baig</a:t>
            </a:r>
            <a:r>
              <a:rPr lang="en-US" sz="7309" dirty="0">
                <a:solidFill>
                  <a:srgbClr val="FFFFFF"/>
                </a:solidFill>
                <a:latin typeface="Canva Sans Bold"/>
              </a:rPr>
              <a:t> CTDS-18</a:t>
            </a:r>
          </a:p>
          <a:p>
            <a:pPr marL="1578196" lvl="1" indent="-789098" algn="just">
              <a:lnSpc>
                <a:spcPts val="10233"/>
              </a:lnSpc>
              <a:buFont typeface="Arial"/>
              <a:buChar char="•"/>
            </a:pPr>
            <a:r>
              <a:rPr lang="en-US" sz="7309" dirty="0" err="1">
                <a:solidFill>
                  <a:srgbClr val="FFFFFF"/>
                </a:solidFill>
                <a:latin typeface="Canva Sans Bold"/>
              </a:rPr>
              <a:t>Areena</a:t>
            </a:r>
            <a:r>
              <a:rPr lang="en-US" sz="7309" dirty="0">
                <a:solidFill>
                  <a:srgbClr val="FFFFFF"/>
                </a:solidFill>
                <a:latin typeface="Canva Sans Bold"/>
              </a:rPr>
              <a:t> </a:t>
            </a:r>
            <a:r>
              <a:rPr lang="en-US" sz="7309" dirty="0" err="1">
                <a:solidFill>
                  <a:srgbClr val="FFFFFF"/>
                </a:solidFill>
                <a:latin typeface="Canva Sans Bold"/>
              </a:rPr>
              <a:t>Shiekh</a:t>
            </a:r>
            <a:r>
              <a:rPr lang="en-US" sz="7309" dirty="0">
                <a:solidFill>
                  <a:srgbClr val="FFFFFF"/>
                </a:solidFill>
                <a:latin typeface="Canva Sans Bold"/>
              </a:rPr>
              <a:t> CTDS-04</a:t>
            </a:r>
          </a:p>
          <a:p>
            <a:pPr marL="1578196" lvl="1" indent="-789098" algn="just">
              <a:lnSpc>
                <a:spcPts val="10233"/>
              </a:lnSpc>
              <a:buFont typeface="Arial"/>
              <a:buChar char="•"/>
            </a:pPr>
            <a:r>
              <a:rPr lang="en-US" sz="7309" dirty="0">
                <a:solidFill>
                  <a:srgbClr val="FFFFFF"/>
                </a:solidFill>
                <a:latin typeface="Canva Sans Bold"/>
              </a:rPr>
              <a:t>Fatima CTDS-07</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sp>
        <p:nvSpPr>
          <p:cNvPr id="3" name="TextBox 3"/>
          <p:cNvSpPr txBox="1"/>
          <p:nvPr/>
        </p:nvSpPr>
        <p:spPr>
          <a:xfrm>
            <a:off x="2667000" y="876300"/>
            <a:ext cx="12986519" cy="1138838"/>
          </a:xfrm>
          <a:prstGeom prst="rect">
            <a:avLst/>
          </a:prstGeom>
        </p:spPr>
        <p:txBody>
          <a:bodyPr wrap="square" lIns="0" tIns="0" rIns="0" bIns="0" rtlCol="0" anchor="t">
            <a:spAutoFit/>
          </a:bodyPr>
          <a:lstStyle/>
          <a:p>
            <a:pPr algn="ctr">
              <a:lnSpc>
                <a:spcPts val="9520"/>
              </a:lnSpc>
            </a:pPr>
            <a:r>
              <a:rPr lang="en-US" sz="6800" dirty="0">
                <a:solidFill>
                  <a:srgbClr val="FFBD59"/>
                </a:solidFill>
                <a:latin typeface="Canva Sans Bold"/>
              </a:rPr>
              <a:t>Introduction to Black Holes</a:t>
            </a:r>
          </a:p>
        </p:txBody>
      </p:sp>
      <p:sp>
        <p:nvSpPr>
          <p:cNvPr id="4" name="TextBox 4"/>
          <p:cNvSpPr txBox="1"/>
          <p:nvPr/>
        </p:nvSpPr>
        <p:spPr>
          <a:xfrm>
            <a:off x="1295400" y="2705100"/>
            <a:ext cx="8667750" cy="936154"/>
          </a:xfrm>
          <a:prstGeom prst="rect">
            <a:avLst/>
          </a:prstGeom>
        </p:spPr>
        <p:txBody>
          <a:bodyPr wrap="square" lIns="0" tIns="0" rIns="0" bIns="0" rtlCol="0" anchor="t">
            <a:spAutoFit/>
          </a:bodyPr>
          <a:lstStyle/>
          <a:p>
            <a:pPr algn="ctr">
              <a:lnSpc>
                <a:spcPts val="7279"/>
              </a:lnSpc>
            </a:pPr>
            <a:r>
              <a:rPr lang="en-US" sz="5199" dirty="0">
                <a:solidFill>
                  <a:srgbClr val="FFBD59"/>
                </a:solidFill>
                <a:latin typeface="Canva Sans Bold"/>
              </a:rPr>
              <a:t>What are Black Holes?</a:t>
            </a:r>
          </a:p>
        </p:txBody>
      </p:sp>
      <p:sp>
        <p:nvSpPr>
          <p:cNvPr id="5" name="TextBox 5"/>
          <p:cNvSpPr txBox="1"/>
          <p:nvPr/>
        </p:nvSpPr>
        <p:spPr>
          <a:xfrm>
            <a:off x="514350" y="4096533"/>
            <a:ext cx="17259300" cy="47809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Black holes, captivating and mysterious, stand as one of the most enigmatic phenomena in the cosmos. At their core, they are regions of space time where gravity is so intense that nothing,even light cannot escape them.</a:t>
            </a:r>
          </a:p>
          <a:p>
            <a:pPr algn="ctr">
              <a:lnSpc>
                <a:spcPts val="4759"/>
              </a:lnSpc>
            </a:pPr>
            <a:endParaRPr/>
          </a:p>
          <a:p>
            <a:pPr marL="734059" lvl="1" indent="-367030">
              <a:lnSpc>
                <a:spcPts val="4759"/>
              </a:lnSpc>
              <a:buFont typeface="Arial"/>
              <a:buChar char="•"/>
            </a:pPr>
            <a:r>
              <a:rPr lang="en-US" sz="3399">
                <a:solidFill>
                  <a:srgbClr val="FFFFFF"/>
                </a:solidFill>
                <a:latin typeface="Canva Sans"/>
              </a:rPr>
              <a:t>Their significance in astrophysics is profound, as they challenge our fundamental understanding of the fabric of space and time. Black holes play a crucial role in the evolution of galaxies, influencing their structure and dynamics. </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8771" b="-8771"/>
            </a:stretch>
          </a:blipFill>
        </p:spPr>
      </p:sp>
      <p:sp>
        <p:nvSpPr>
          <p:cNvPr id="4" name="TextBox 4"/>
          <p:cNvSpPr txBox="1"/>
          <p:nvPr/>
        </p:nvSpPr>
        <p:spPr>
          <a:xfrm>
            <a:off x="3837384" y="895350"/>
            <a:ext cx="10613231" cy="1160768"/>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Formation of Black Holes</a:t>
            </a:r>
          </a:p>
        </p:txBody>
      </p:sp>
      <p:grpSp>
        <p:nvGrpSpPr>
          <p:cNvPr id="5" name="Group 5"/>
          <p:cNvGrpSpPr/>
          <p:nvPr/>
        </p:nvGrpSpPr>
        <p:grpSpPr>
          <a:xfrm>
            <a:off x="618187" y="2442352"/>
            <a:ext cx="8177389" cy="7509978"/>
            <a:chOff x="0" y="0"/>
            <a:chExt cx="10903186" cy="10013305"/>
          </a:xfrm>
        </p:grpSpPr>
        <p:sp>
          <p:nvSpPr>
            <p:cNvPr id="6" name="TextBox 6"/>
            <p:cNvSpPr txBox="1"/>
            <p:nvPr/>
          </p:nvSpPr>
          <p:spPr>
            <a:xfrm>
              <a:off x="268967" y="-47625"/>
              <a:ext cx="10634219" cy="4104449"/>
            </a:xfrm>
            <a:prstGeom prst="rect">
              <a:avLst/>
            </a:prstGeom>
          </p:spPr>
          <p:txBody>
            <a:bodyPr lIns="0" tIns="0" rIns="0" bIns="0" rtlCol="0" anchor="t">
              <a:spAutoFit/>
            </a:bodyPr>
            <a:lstStyle/>
            <a:p>
              <a:pPr>
                <a:lnSpc>
                  <a:spcPts val="3560"/>
                </a:lnSpc>
              </a:pPr>
              <a:r>
                <a:rPr lang="en-US" sz="2543">
                  <a:solidFill>
                    <a:srgbClr val="FFFFFF"/>
                  </a:solidFill>
                  <a:latin typeface="Canva Sans"/>
                </a:rPr>
                <a:t>Black holes come into existence through a cosmic spectacle known as stellar collapse. When a massive star exhausts its nuclear fuel, the outward pressure that balances gravitational forces ceases. Our Milky Way galaxy contains about 100 Million plus Black Holes.</a:t>
              </a:r>
            </a:p>
            <a:p>
              <a:pPr algn="ctr">
                <a:lnSpc>
                  <a:spcPts val="3177"/>
                </a:lnSpc>
              </a:pPr>
              <a:endParaRPr/>
            </a:p>
          </p:txBody>
        </p:sp>
        <p:sp>
          <p:nvSpPr>
            <p:cNvPr id="7" name="TextBox 7"/>
            <p:cNvSpPr txBox="1"/>
            <p:nvPr/>
          </p:nvSpPr>
          <p:spPr>
            <a:xfrm>
              <a:off x="0" y="4145834"/>
              <a:ext cx="10903186" cy="5867470"/>
            </a:xfrm>
            <a:prstGeom prst="rect">
              <a:avLst/>
            </a:prstGeom>
          </p:spPr>
          <p:txBody>
            <a:bodyPr lIns="0" tIns="0" rIns="0" bIns="0" rtlCol="0" anchor="t">
              <a:spAutoFit/>
            </a:bodyPr>
            <a:lstStyle/>
            <a:p>
              <a:pPr marL="542247" lvl="1" indent="-271123">
                <a:lnSpc>
                  <a:spcPts val="3516"/>
                </a:lnSpc>
                <a:buFont typeface="Arial"/>
                <a:buChar char="•"/>
              </a:pPr>
              <a:r>
                <a:rPr lang="en-US" sz="2511">
                  <a:solidFill>
                    <a:srgbClr val="FFBD59"/>
                  </a:solidFill>
                  <a:latin typeface="Canva Sans Bold"/>
                </a:rPr>
                <a:t>Massive Star Criteria</a:t>
              </a:r>
              <a:r>
                <a:rPr lang="en-US" sz="2511">
                  <a:solidFill>
                    <a:srgbClr val="FFFFFF"/>
                  </a:solidFill>
                  <a:latin typeface="Canva Sans"/>
                </a:rPr>
                <a:t>: Black hole formation is associated with stars that are typically more than about 20 times the mass of our Sun. This critical mass determines whether the remnant will become a neutron star or undergo further collapse to become a black hole.</a:t>
              </a:r>
            </a:p>
            <a:p>
              <a:pPr marL="542247" lvl="1" indent="-271123">
                <a:lnSpc>
                  <a:spcPts val="3516"/>
                </a:lnSpc>
                <a:buFont typeface="Arial"/>
                <a:buChar char="•"/>
              </a:pPr>
              <a:r>
                <a:rPr lang="en-US" sz="2511">
                  <a:solidFill>
                    <a:srgbClr val="FFBD59"/>
                  </a:solidFill>
                  <a:latin typeface="Canva Sans Bold"/>
                </a:rPr>
                <a:t>Chandrasekhar’s Limit</a:t>
              </a:r>
              <a:r>
                <a:rPr lang="en-US" sz="2511">
                  <a:solidFill>
                    <a:srgbClr val="FFFFFF"/>
                  </a:solidFill>
                  <a:latin typeface="Canva Sans"/>
                </a:rPr>
                <a:t>: The collapse of a massive star's core, triggered by surpassing Chandrasekhar's limit, can lead to the formation of a black hole. The limit is 1.4 * Mass of Sun.</a:t>
              </a:r>
            </a:p>
          </p:txBody>
        </p:sp>
      </p:grpSp>
      <p:pic>
        <p:nvPicPr>
          <p:cNvPr id="9" name="Black Holes Explained _ They are not what you think they are! _ Dhruv Rathee_1_1">
            <a:hlinkClick r:id="" action="ppaction://media"/>
            <a:extLst>
              <a:ext uri="{FF2B5EF4-FFF2-40B4-BE49-F238E27FC236}">
                <a16:creationId xmlns:a16="http://schemas.microsoft.com/office/drawing/2014/main" id="{887A8578-FA7A-4DF4-A4CF-1E95A4C9DA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76760" y="3162299"/>
            <a:ext cx="8721663" cy="490593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583" b="-4083"/>
            </a:stretch>
          </a:blipFill>
        </p:spPr>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grpSp>
        <p:nvGrpSpPr>
          <p:cNvPr id="3" name="Group 3"/>
          <p:cNvGrpSpPr/>
          <p:nvPr/>
        </p:nvGrpSpPr>
        <p:grpSpPr>
          <a:xfrm>
            <a:off x="1028700" y="1028700"/>
            <a:ext cx="16230600" cy="8255635"/>
            <a:chOff x="0" y="0"/>
            <a:chExt cx="21640800" cy="11007513"/>
          </a:xfrm>
        </p:grpSpPr>
        <p:sp>
          <p:nvSpPr>
            <p:cNvPr id="4" name="TextBox 4"/>
            <p:cNvSpPr txBox="1"/>
            <p:nvPr/>
          </p:nvSpPr>
          <p:spPr>
            <a:xfrm>
              <a:off x="5007670" y="-133350"/>
              <a:ext cx="11625461" cy="1503241"/>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Types of Black Holes</a:t>
              </a:r>
            </a:p>
          </p:txBody>
        </p:sp>
        <p:sp>
          <p:nvSpPr>
            <p:cNvPr id="5" name="TextBox 5"/>
            <p:cNvSpPr txBox="1"/>
            <p:nvPr/>
          </p:nvSpPr>
          <p:spPr>
            <a:xfrm>
              <a:off x="0" y="2403028"/>
              <a:ext cx="21640800" cy="8604485"/>
            </a:xfrm>
            <a:prstGeom prst="rect">
              <a:avLst/>
            </a:prstGeom>
          </p:spPr>
          <p:txBody>
            <a:bodyPr lIns="0" tIns="0" rIns="0" bIns="0" rtlCol="0" anchor="t">
              <a:spAutoFit/>
            </a:bodyPr>
            <a:lstStyle/>
            <a:p>
              <a:pPr>
                <a:lnSpc>
                  <a:spcPts val="4934"/>
                </a:lnSpc>
              </a:pPr>
              <a:r>
                <a:rPr lang="en-US" sz="3524">
                  <a:solidFill>
                    <a:srgbClr val="FFBD59"/>
                  </a:solidFill>
                  <a:latin typeface="Canva Sans Bold"/>
                </a:rPr>
                <a:t>Stellar Mass Black Holes:</a:t>
              </a:r>
            </a:p>
            <a:p>
              <a:pPr marL="652950" lvl="1" indent="-326475">
                <a:lnSpc>
                  <a:spcPts val="4234"/>
                </a:lnSpc>
                <a:buFont typeface="Arial"/>
                <a:buChar char="•"/>
              </a:pPr>
              <a:r>
                <a:rPr lang="en-US" sz="3024">
                  <a:solidFill>
                    <a:srgbClr val="FFBD59"/>
                  </a:solidFill>
                  <a:latin typeface="Canva Sans Bold"/>
                </a:rPr>
                <a:t>Formation: </a:t>
              </a:r>
              <a:r>
                <a:rPr lang="en-US" sz="3024">
                  <a:solidFill>
                    <a:srgbClr val="FFFFFF"/>
                  </a:solidFill>
                  <a:latin typeface="Canva Sans"/>
                </a:rPr>
                <a:t>If the star’s mass before explosion was around 20 times the Sun’s mass or more, the star’s core collapses into a stellar-mass black hole.</a:t>
              </a:r>
            </a:p>
            <a:p>
              <a:pPr marL="652950" lvl="1" indent="-326475">
                <a:lnSpc>
                  <a:spcPts val="4234"/>
                </a:lnSpc>
                <a:buFont typeface="Arial"/>
                <a:buChar char="•"/>
              </a:pPr>
              <a:r>
                <a:rPr lang="en-US" sz="3024">
                  <a:solidFill>
                    <a:srgbClr val="FFBD59"/>
                  </a:solidFill>
                  <a:latin typeface="Canva Sans Bold"/>
                </a:rPr>
                <a:t>Mass: </a:t>
              </a:r>
              <a:r>
                <a:rPr lang="en-US" sz="3024">
                  <a:solidFill>
                    <a:srgbClr val="FFFFFF"/>
                  </a:solidFill>
                  <a:latin typeface="Canva Sans"/>
                </a:rPr>
                <a:t>The masses of these newly born objects can range from a few to hundreds of times the Sun’s mass, depending on star’s mass when the supernova began. </a:t>
              </a:r>
            </a:p>
            <a:p>
              <a:pPr marL="652950" lvl="1" indent="-326475">
                <a:lnSpc>
                  <a:spcPts val="4234"/>
                </a:lnSpc>
                <a:buFont typeface="Arial"/>
                <a:buChar char="•"/>
              </a:pPr>
              <a:r>
                <a:rPr lang="en-US" sz="3024">
                  <a:solidFill>
                    <a:srgbClr val="FFBD59"/>
                  </a:solidFill>
                  <a:latin typeface="Canva Sans Bold"/>
                </a:rPr>
                <a:t>Event Horizon:</a:t>
              </a:r>
              <a:r>
                <a:rPr lang="en-US" sz="3024">
                  <a:solidFill>
                    <a:srgbClr val="FFFFFF"/>
                  </a:solidFill>
                  <a:latin typeface="Canva Sans"/>
                </a:rPr>
                <a:t> The event horizon is the boundary surrounding a black hole beyond which escape is impossible. Anything that crosses the event horizon is inevitably drawn into the black hole. The size of the event horizon is directly proportional to the mass of the black hole.</a:t>
              </a:r>
            </a:p>
            <a:p>
              <a:pPr marL="652950" lvl="1" indent="-326475">
                <a:lnSpc>
                  <a:spcPts val="4234"/>
                </a:lnSpc>
                <a:buFont typeface="Arial"/>
                <a:buChar char="•"/>
              </a:pPr>
              <a:r>
                <a:rPr lang="en-US" sz="3024">
                  <a:solidFill>
                    <a:srgbClr val="FFBD59"/>
                  </a:solidFill>
                  <a:latin typeface="Canva Sans Bold"/>
                </a:rPr>
                <a:t>Singularity: </a:t>
              </a:r>
              <a:r>
                <a:rPr lang="en-US" sz="3024">
                  <a:solidFill>
                    <a:srgbClr val="FFFFFF"/>
                  </a:solidFill>
                  <a:latin typeface="Canva Sans"/>
                </a:rPr>
                <a:t>The singularity in the context of stellar-mass black holes refers to the point at the very center of the black hole where gravitational forces become infinitely strong, and the density of matter becomes infinite.</a:t>
              </a:r>
            </a:p>
          </p:txBody>
        </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grpSp>
        <p:nvGrpSpPr>
          <p:cNvPr id="3" name="Group 3"/>
          <p:cNvGrpSpPr/>
          <p:nvPr/>
        </p:nvGrpSpPr>
        <p:grpSpPr>
          <a:xfrm>
            <a:off x="1028700" y="1028700"/>
            <a:ext cx="16230600" cy="7188835"/>
            <a:chOff x="0" y="0"/>
            <a:chExt cx="21640800" cy="9585113"/>
          </a:xfrm>
        </p:grpSpPr>
        <p:sp>
          <p:nvSpPr>
            <p:cNvPr id="4" name="TextBox 4"/>
            <p:cNvSpPr txBox="1"/>
            <p:nvPr/>
          </p:nvSpPr>
          <p:spPr>
            <a:xfrm>
              <a:off x="5007670" y="-133350"/>
              <a:ext cx="11625461" cy="1503241"/>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Types of Black Holes</a:t>
              </a:r>
            </a:p>
          </p:txBody>
        </p:sp>
        <p:sp>
          <p:nvSpPr>
            <p:cNvPr id="5" name="TextBox 5"/>
            <p:cNvSpPr txBox="1"/>
            <p:nvPr/>
          </p:nvSpPr>
          <p:spPr>
            <a:xfrm>
              <a:off x="0" y="2403028"/>
              <a:ext cx="21640800" cy="7182085"/>
            </a:xfrm>
            <a:prstGeom prst="rect">
              <a:avLst/>
            </a:prstGeom>
          </p:spPr>
          <p:txBody>
            <a:bodyPr lIns="0" tIns="0" rIns="0" bIns="0" rtlCol="0" anchor="t">
              <a:spAutoFit/>
            </a:bodyPr>
            <a:lstStyle/>
            <a:p>
              <a:pPr>
                <a:lnSpc>
                  <a:spcPts val="4934"/>
                </a:lnSpc>
              </a:pPr>
              <a:r>
                <a:rPr lang="en-US" sz="3524">
                  <a:solidFill>
                    <a:srgbClr val="FFBD59"/>
                  </a:solidFill>
                  <a:latin typeface="Canva Sans Bold"/>
                </a:rPr>
                <a:t>Supermassive Black Holes:</a:t>
              </a:r>
            </a:p>
            <a:p>
              <a:pPr marL="652950" lvl="1" indent="-326475">
                <a:lnSpc>
                  <a:spcPts val="4234"/>
                </a:lnSpc>
                <a:buFont typeface="Arial"/>
                <a:buChar char="•"/>
              </a:pPr>
              <a:r>
                <a:rPr lang="en-US" sz="3024">
                  <a:solidFill>
                    <a:srgbClr val="FFBD59"/>
                  </a:solidFill>
                  <a:latin typeface="Canva Sans Bold"/>
                </a:rPr>
                <a:t>Formation: </a:t>
              </a:r>
              <a:r>
                <a:rPr lang="en-US" sz="3024">
                  <a:solidFill>
                    <a:srgbClr val="FFFFFF"/>
                  </a:solidFill>
                  <a:latin typeface="Canva Sans"/>
                </a:rPr>
                <a:t>Scientists aren’t sure how these monster objects came to be.</a:t>
              </a:r>
            </a:p>
            <a:p>
              <a:pPr marL="652950" lvl="1" indent="-326475">
                <a:lnSpc>
                  <a:spcPts val="4234"/>
                </a:lnSpc>
                <a:buFont typeface="Arial"/>
                <a:buChar char="•"/>
              </a:pPr>
              <a:r>
                <a:rPr lang="en-US" sz="3024">
                  <a:solidFill>
                    <a:srgbClr val="FFBD59"/>
                  </a:solidFill>
                  <a:latin typeface="Canva Sans Bold"/>
                </a:rPr>
                <a:t>Enormous Mass: </a:t>
              </a:r>
              <a:r>
                <a:rPr lang="en-US" sz="3024">
                  <a:solidFill>
                    <a:srgbClr val="FFFFFF"/>
                  </a:solidFill>
                  <a:latin typeface="Canva Sans"/>
                </a:rPr>
                <a:t>Supermassive black holes have masses ranging from millions to billions of times the mass of our Sun (Solar masses).</a:t>
              </a:r>
            </a:p>
            <a:p>
              <a:pPr marL="652950" lvl="1" indent="-326475">
                <a:lnSpc>
                  <a:spcPts val="4234"/>
                </a:lnSpc>
                <a:buFont typeface="Arial"/>
                <a:buChar char="•"/>
              </a:pPr>
              <a:r>
                <a:rPr lang="en-US" sz="3024">
                  <a:solidFill>
                    <a:srgbClr val="FFBD59"/>
                  </a:solidFill>
                  <a:latin typeface="Canva Sans Bold"/>
                </a:rPr>
                <a:t>Galactic Centers:</a:t>
              </a:r>
              <a:r>
                <a:rPr lang="en-US" sz="3024">
                  <a:solidFill>
                    <a:srgbClr val="FFFFFF"/>
                  </a:solidFill>
                  <a:latin typeface="Canva Sans"/>
                </a:rPr>
                <a:t> They are typically found at the centers of galaxies, including our Milky Way. They play a crucial role in the dynamics and evolution of galaxies, influencing the movement of stars and gas within the galaxy.</a:t>
              </a:r>
            </a:p>
            <a:p>
              <a:pPr marL="652950" lvl="1" indent="-326475">
                <a:lnSpc>
                  <a:spcPts val="4234"/>
                </a:lnSpc>
                <a:buFont typeface="Arial"/>
                <a:buChar char="•"/>
              </a:pPr>
              <a:r>
                <a:rPr lang="en-US" sz="3024">
                  <a:solidFill>
                    <a:srgbClr val="FFBD59"/>
                  </a:solidFill>
                  <a:latin typeface="Canva Sans Bold"/>
                </a:rPr>
                <a:t>Influence on Galaxy Evolution: </a:t>
              </a:r>
              <a:r>
                <a:rPr lang="en-US" sz="3024">
                  <a:solidFill>
                    <a:srgbClr val="FFFFFF"/>
                  </a:solidFill>
                  <a:latin typeface="Canva Sans"/>
                </a:rPr>
                <a:t>Supermassive black holes have a profound impact on the evolution of their host galaxies. They can regulate star formation, drive galactic winds, and affect the distribution of matter within the galaxy.</a:t>
              </a:r>
            </a:p>
          </p:txBody>
        </p:sp>
      </p:gr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771" b="-8771"/>
            </a:stretch>
          </a:blipFill>
        </p:spPr>
      </p:sp>
      <p:grpSp>
        <p:nvGrpSpPr>
          <p:cNvPr id="3" name="Group 3"/>
          <p:cNvGrpSpPr/>
          <p:nvPr/>
        </p:nvGrpSpPr>
        <p:grpSpPr>
          <a:xfrm>
            <a:off x="1028700" y="1028700"/>
            <a:ext cx="16230600" cy="7746329"/>
            <a:chOff x="0" y="0"/>
            <a:chExt cx="21640800" cy="10328438"/>
          </a:xfrm>
        </p:grpSpPr>
        <p:sp>
          <p:nvSpPr>
            <p:cNvPr id="4" name="TextBox 4"/>
            <p:cNvSpPr txBox="1"/>
            <p:nvPr/>
          </p:nvSpPr>
          <p:spPr>
            <a:xfrm>
              <a:off x="5007670" y="-133350"/>
              <a:ext cx="11625461" cy="1503241"/>
            </a:xfrm>
            <a:prstGeom prst="rect">
              <a:avLst/>
            </a:prstGeom>
          </p:spPr>
          <p:txBody>
            <a:bodyPr lIns="0" tIns="0" rIns="0" bIns="0" rtlCol="0" anchor="t">
              <a:spAutoFit/>
            </a:bodyPr>
            <a:lstStyle/>
            <a:p>
              <a:pPr algn="ctr">
                <a:lnSpc>
                  <a:spcPts val="9520"/>
                </a:lnSpc>
              </a:pPr>
              <a:r>
                <a:rPr lang="en-US" sz="6800">
                  <a:solidFill>
                    <a:srgbClr val="FFBD59"/>
                  </a:solidFill>
                  <a:latin typeface="Canva Sans Bold"/>
                </a:rPr>
                <a:t>Types of Black Holes</a:t>
              </a:r>
            </a:p>
          </p:txBody>
        </p:sp>
        <p:sp>
          <p:nvSpPr>
            <p:cNvPr id="5" name="TextBox 5"/>
            <p:cNvSpPr txBox="1"/>
            <p:nvPr/>
          </p:nvSpPr>
          <p:spPr>
            <a:xfrm>
              <a:off x="0" y="2435153"/>
              <a:ext cx="21640800" cy="7893285"/>
            </a:xfrm>
            <a:prstGeom prst="rect">
              <a:avLst/>
            </a:prstGeom>
          </p:spPr>
          <p:txBody>
            <a:bodyPr lIns="0" tIns="0" rIns="0" bIns="0" rtlCol="0" anchor="t">
              <a:spAutoFit/>
            </a:bodyPr>
            <a:lstStyle/>
            <a:p>
              <a:pPr>
                <a:lnSpc>
                  <a:spcPts val="4934"/>
                </a:lnSpc>
              </a:pPr>
              <a:r>
                <a:rPr lang="en-US" sz="3524">
                  <a:solidFill>
                    <a:srgbClr val="FFBD59"/>
                  </a:solidFill>
                  <a:latin typeface="Canva Sans Bold"/>
                </a:rPr>
                <a:t>Intermediate Mass Black Holes:</a:t>
              </a:r>
            </a:p>
            <a:p>
              <a:pPr marL="652950" lvl="1" indent="-326475">
                <a:lnSpc>
                  <a:spcPts val="4234"/>
                </a:lnSpc>
                <a:buFont typeface="Arial"/>
                <a:buChar char="•"/>
              </a:pPr>
              <a:r>
                <a:rPr lang="en-US" sz="3024">
                  <a:solidFill>
                    <a:srgbClr val="FFBD59"/>
                  </a:solidFill>
                  <a:latin typeface="Canva Sans Bold"/>
                </a:rPr>
                <a:t>Formation: </a:t>
              </a:r>
              <a:r>
                <a:rPr lang="en-US" sz="3024">
                  <a:solidFill>
                    <a:srgbClr val="FFFFFF"/>
                  </a:solidFill>
                  <a:latin typeface="Canva Sans"/>
                </a:rPr>
                <a:t>Some IMBHs may have formed directly from the gravitational collapse of massive gas clouds in the early universe, similar to the formation of supermassive black holes.</a:t>
              </a:r>
            </a:p>
            <a:p>
              <a:pPr marL="652950" lvl="1" indent="-326475">
                <a:lnSpc>
                  <a:spcPts val="4234"/>
                </a:lnSpc>
                <a:buFont typeface="Arial"/>
                <a:buChar char="•"/>
              </a:pPr>
              <a:r>
                <a:rPr lang="en-US" sz="3024">
                  <a:solidFill>
                    <a:srgbClr val="FFBD59"/>
                  </a:solidFill>
                  <a:latin typeface="Canva Sans Bold"/>
                </a:rPr>
                <a:t>Mass Range: </a:t>
              </a:r>
              <a:r>
                <a:rPr lang="en-US" sz="3024">
                  <a:solidFill>
                    <a:srgbClr val="FFFFFF"/>
                  </a:solidFill>
                  <a:latin typeface="Canva Sans"/>
                </a:rPr>
                <a:t>Intermediate-mass black holes typically have masses ranging from hundreds to thousands of times that of our Sun (solar masses). This puts them in an intermediate range between stellar-mass black holes and supermassive black holes.</a:t>
              </a:r>
            </a:p>
            <a:p>
              <a:pPr marL="652950" lvl="1" indent="-326475">
                <a:lnSpc>
                  <a:spcPts val="4234"/>
                </a:lnSpc>
                <a:buFont typeface="Arial"/>
                <a:buChar char="•"/>
              </a:pPr>
              <a:r>
                <a:rPr lang="en-US" sz="3024">
                  <a:solidFill>
                    <a:srgbClr val="FFBD59"/>
                  </a:solidFill>
                  <a:latin typeface="Canva Sans Bold"/>
                </a:rPr>
                <a:t>Role in Galaxy Evolution:</a:t>
              </a:r>
              <a:r>
                <a:rPr lang="en-US" sz="3024">
                  <a:solidFill>
                    <a:srgbClr val="FFFFFF"/>
                  </a:solidFill>
                  <a:latin typeface="Canva Sans"/>
                </a:rPr>
                <a:t> Intermediate-mass black holes are thought to play a role in the dynamics and evolution of globular clusters and dwarf galaxies. They can influence the movement of stars within these systems and potentially contribute to the formation and maintenance of dense stellar environments.</a:t>
              </a:r>
            </a:p>
          </p:txBody>
        </p:sp>
      </p:gr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846" b="-4846"/>
            </a:stretch>
          </a:blipFill>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1440</Words>
  <Application>Microsoft Office PowerPoint</Application>
  <PresentationFormat>Custom</PresentationFormat>
  <Paragraphs>63</Paragraphs>
  <Slides>18</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Canva Sans Bold</vt:lpstr>
      <vt:lpstr>Calibri</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HOLES</dc:title>
  <cp:lastModifiedBy>A K COM</cp:lastModifiedBy>
  <cp:revision>14</cp:revision>
  <dcterms:created xsi:type="dcterms:W3CDTF">2006-08-16T00:00:00Z</dcterms:created>
  <dcterms:modified xsi:type="dcterms:W3CDTF">2023-11-15T17:02:07Z</dcterms:modified>
  <dc:identifier>DAFzlnsurwQ</dc:identifier>
</cp:coreProperties>
</file>